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7" r:id="rId5"/>
    <p:sldId id="295" r:id="rId6"/>
    <p:sldId id="331" r:id="rId7"/>
    <p:sldId id="325" r:id="rId8"/>
    <p:sldId id="326" r:id="rId9"/>
    <p:sldId id="327" r:id="rId10"/>
    <p:sldId id="328" r:id="rId11"/>
    <p:sldId id="329" r:id="rId12"/>
    <p:sldId id="332" r:id="rId13"/>
    <p:sldId id="330" r:id="rId14"/>
    <p:sldId id="333" r:id="rId15"/>
    <p:sldId id="321" r:id="rId16"/>
    <p:sldId id="320" r:id="rId17"/>
    <p:sldId id="313" r:id="rId18"/>
    <p:sldId id="303" r:id="rId19"/>
    <p:sldId id="322" r:id="rId20"/>
    <p:sldId id="323" r:id="rId21"/>
    <p:sldId id="324" r:id="rId22"/>
    <p:sldId id="28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EC729-8C0E-4794-80ED-3CE86C5463EB}" type="datetimeFigureOut">
              <a:rPr lang="en-US" smtClean="0"/>
              <a:pPr/>
              <a:t>2/21/2023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extLst>
      <p:ext uri="{BB962C8B-B14F-4D97-AF65-F5344CB8AC3E}">
        <p14:creationId xmlns:p14="http://schemas.microsoft.com/office/powerpoint/2010/main" val="13797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2/21/2023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2/21/2023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2/21/2023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2/21/2023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2/21/2023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2/21/2023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1077218"/>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February </a:t>
            </a:r>
          </a:p>
          <a:p>
            <a:pPr algn="ctr"/>
            <a:r>
              <a:rPr lang="en-US" sz="3200" b="1" dirty="0">
                <a:solidFill>
                  <a:srgbClr val="FFFF00"/>
                </a:solidFill>
                <a:latin typeface="Times New Roman" pitchFamily="18" charset="0"/>
                <a:cs typeface="Times New Roman" pitchFamily="18" charset="0"/>
              </a:rPr>
              <a:t>20-24</a:t>
            </a:r>
          </a:p>
        </p:txBody>
      </p:sp>
      <p:sp>
        <p:nvSpPr>
          <p:cNvPr id="7" name="TextBox 6"/>
          <p:cNvSpPr txBox="1"/>
          <p:nvPr/>
        </p:nvSpPr>
        <p:spPr>
          <a:xfrm>
            <a:off x="6324600" y="4800600"/>
            <a:ext cx="2590800" cy="1200329"/>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Solar System and Beyond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F16B35-5793-4372-96B7-A9B958083437}"/>
              </a:ext>
            </a:extLst>
          </p:cNvPr>
          <p:cNvPicPr>
            <a:picLocks noChangeAspect="1"/>
          </p:cNvPicPr>
          <p:nvPr/>
        </p:nvPicPr>
        <p:blipFill rotWithShape="1">
          <a:blip r:embed="rId2"/>
          <a:srcRect l="34166" t="15926" r="16667" b="10000"/>
          <a:stretch/>
        </p:blipFill>
        <p:spPr>
          <a:xfrm>
            <a:off x="1295400" y="457200"/>
            <a:ext cx="6774180" cy="5740831"/>
          </a:xfrm>
          <a:prstGeom prst="rect">
            <a:avLst/>
          </a:prstGeom>
        </p:spPr>
      </p:pic>
    </p:spTree>
    <p:extLst>
      <p:ext uri="{BB962C8B-B14F-4D97-AF65-F5344CB8AC3E}">
        <p14:creationId xmlns:p14="http://schemas.microsoft.com/office/powerpoint/2010/main" val="31940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 Reasons Earth Is Uniquely Equipped for Life - Owlcation">
            <a:extLst>
              <a:ext uri="{FF2B5EF4-FFF2-40B4-BE49-F238E27FC236}">
                <a16:creationId xmlns:a16="http://schemas.microsoft.com/office/drawing/2014/main" id="{B8DFED21-2D0B-4772-8A6A-2E77E58B4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19200"/>
            <a:ext cx="52578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DB7700-F7B3-4B22-9B3C-744C000E6A8A}"/>
              </a:ext>
            </a:extLst>
          </p:cNvPr>
          <p:cNvSpPr txBox="1"/>
          <p:nvPr/>
        </p:nvSpPr>
        <p:spPr>
          <a:xfrm>
            <a:off x="2057400" y="304800"/>
            <a:ext cx="6477000" cy="707886"/>
          </a:xfrm>
          <a:prstGeom prst="rect">
            <a:avLst/>
          </a:prstGeom>
          <a:noFill/>
        </p:spPr>
        <p:txBody>
          <a:bodyPr wrap="square" rtlCol="0">
            <a:spAutoFit/>
          </a:bodyPr>
          <a:lstStyle/>
          <a:p>
            <a:r>
              <a:rPr lang="en-US" sz="4000" dirty="0"/>
              <a:t>Ability to Support Life</a:t>
            </a:r>
          </a:p>
        </p:txBody>
      </p:sp>
    </p:spTree>
    <p:extLst>
      <p:ext uri="{BB962C8B-B14F-4D97-AF65-F5344CB8AC3E}">
        <p14:creationId xmlns:p14="http://schemas.microsoft.com/office/powerpoint/2010/main" val="7810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 easiest way to think about the atmosphere above our planet is to imagine an invisible shield that protects our planet from all the bad stuff that floats around in the universe."/>
          <p:cNvPicPr>
            <a:picLocks noChangeAspect="1" noChangeArrowheads="1"/>
          </p:cNvPicPr>
          <p:nvPr/>
        </p:nvPicPr>
        <p:blipFill>
          <a:blip r:embed="rId3" cstate="print"/>
          <a:srcRect/>
          <a:stretch>
            <a:fillRect/>
          </a:stretch>
        </p:blipFill>
        <p:spPr bwMode="auto">
          <a:xfrm>
            <a:off x="1066800" y="228600"/>
            <a:ext cx="6934200" cy="624078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shows what happens to the suns energy after it enters the atmosp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8m3l10image3.jpg"/>
          <p:cNvPicPr>
            <a:picLocks noChangeAspect="1"/>
          </p:cNvPicPr>
          <p:nvPr/>
        </p:nvPicPr>
        <p:blipFill>
          <a:blip r:embed="rId3" cstate="print"/>
          <a:stretch>
            <a:fillRect/>
          </a:stretch>
        </p:blipFill>
        <p:spPr>
          <a:xfrm>
            <a:off x="1447800" y="762000"/>
            <a:ext cx="6527302" cy="47672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Figure 3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4-06.gif"/>
          <p:cNvPicPr>
            <a:picLocks noChangeAspect="1"/>
          </p:cNvPicPr>
          <p:nvPr/>
        </p:nvPicPr>
        <p:blipFill>
          <a:blip r:embed="rId3" cstate="print"/>
          <a:stretch>
            <a:fillRect/>
          </a:stretch>
        </p:blipFill>
        <p:spPr>
          <a:xfrm>
            <a:off x="1066800" y="838200"/>
            <a:ext cx="6957391" cy="480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4" name="AutoShape 2" descr="Boiling water in a heated vessel undergoing conduction, convection, and rad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heat-transfer-methods-1-768x560.jpg"/>
          <p:cNvPicPr>
            <a:picLocks noChangeAspect="1"/>
          </p:cNvPicPr>
          <p:nvPr/>
        </p:nvPicPr>
        <p:blipFill>
          <a:blip r:embed="rId3" cstate="print"/>
          <a:stretch>
            <a:fillRect/>
          </a:stretch>
        </p:blipFill>
        <p:spPr>
          <a:xfrm>
            <a:off x="838200" y="609600"/>
            <a:ext cx="7315200" cy="533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Modes of heat transf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Global wind belts inculding hadley cells, mid-latitude cells, polar cells, polar easteries, polar front, westerlies, trade winds, and equatorial low wi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adley-Cell_0.jpg"/>
          <p:cNvPicPr>
            <a:picLocks noChangeAspect="1"/>
          </p:cNvPicPr>
          <p:nvPr/>
        </p:nvPicPr>
        <p:blipFill>
          <a:blip r:embed="rId3" cstate="print"/>
          <a:stretch>
            <a:fillRect/>
          </a:stretch>
        </p:blipFill>
        <p:spPr>
          <a:xfrm>
            <a:off x="3733800" y="838200"/>
            <a:ext cx="4922916" cy="4267200"/>
          </a:xfrm>
          <a:prstGeom prst="rect">
            <a:avLst/>
          </a:prstGeom>
        </p:spPr>
      </p:pic>
      <p:sp>
        <p:nvSpPr>
          <p:cNvPr id="6" name="Rectangle 5"/>
          <p:cNvSpPr/>
          <p:nvPr/>
        </p:nvSpPr>
        <p:spPr>
          <a:xfrm>
            <a:off x="304800" y="533400"/>
            <a:ext cx="3200400" cy="5632311"/>
          </a:xfrm>
          <a:prstGeom prst="rect">
            <a:avLst/>
          </a:prstGeom>
        </p:spPr>
        <p:txBody>
          <a:bodyPr wrap="square">
            <a:spAutoFit/>
          </a:bodyPr>
          <a:lstStyle/>
          <a:p>
            <a:pPr fontAlgn="base"/>
            <a:r>
              <a:rPr lang="en-US" b="1" dirty="0"/>
              <a:t>Global Wind Explained</a:t>
            </a:r>
          </a:p>
          <a:p>
            <a:pPr fontAlgn="base"/>
            <a:r>
              <a:rPr lang="en-US" dirty="0"/>
              <a:t>The illustration below portrays the global wind belts, three in each hemisphere. Note that the U.S. lies primarily in the Westerly Wind Belt with prevailing winds from the west. Each of these wind belts represents a "cell" that circulates air through the atmosphere from the surface to high altitudes and back again. The cells on either side of the Equator are called Hadley cells and give rise to the Trade Winds at Earth's surface. How do we explain this pattern of global winds and how does it influence precipitation?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hoto obtained from  quizlet com website"/>
          <p:cNvPicPr>
            <a:picLocks noChangeAspect="1" noChangeArrowheads="1"/>
          </p:cNvPicPr>
          <p:nvPr/>
        </p:nvPicPr>
        <p:blipFill>
          <a:blip r:embed="rId3" cstate="print"/>
          <a:srcRect/>
          <a:stretch>
            <a:fillRect/>
          </a:stretch>
        </p:blipFill>
        <p:spPr bwMode="auto">
          <a:xfrm>
            <a:off x="1295400" y="609600"/>
            <a:ext cx="6667500" cy="5238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55073"/>
            <a:ext cx="6553200" cy="707886"/>
          </a:xfrm>
          <a:prstGeom prst="rect">
            <a:avLst/>
          </a:prstGeom>
          <a:noFill/>
        </p:spPr>
        <p:txBody>
          <a:bodyPr wrap="square" rtlCol="0">
            <a:spAutoFit/>
          </a:bodyPr>
          <a:lstStyle/>
          <a:p>
            <a:r>
              <a:rPr lang="en-US" sz="4000" dirty="0">
                <a:latin typeface="Arial Black" pitchFamily="34" charset="0"/>
              </a:rPr>
              <a:t>February 13-17</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5632311"/>
          </a:xfrm>
          <a:prstGeom prst="rect">
            <a:avLst/>
          </a:prstGeom>
        </p:spPr>
        <p:txBody>
          <a:bodyPr wrap="square">
            <a:spAutoFit/>
          </a:bodyPr>
          <a:lstStyle/>
          <a:p>
            <a:r>
              <a:rPr lang="en-US" u="sng" dirty="0"/>
              <a:t>S6E1. Obtain, evaluate, and communicate information about current scientific views of the universe and how those views evolved.</a:t>
            </a:r>
          </a:p>
          <a:p>
            <a:r>
              <a:rPr lang="en-US" dirty="0"/>
              <a:t> 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p>
          <a:p>
            <a:endParaRPr lang="en-US" dirty="0"/>
          </a:p>
          <a:p>
            <a:r>
              <a:rPr lang="en-US" dirty="0"/>
              <a:t>b. Develop a model to represent the position of the solar system in the Milky Way galaxy and in the known universe. </a:t>
            </a:r>
          </a:p>
          <a:p>
            <a:endParaRPr lang="en-US" dirty="0"/>
          </a:p>
          <a:p>
            <a:r>
              <a:rPr lang="en-US" dirty="0"/>
              <a:t>c. Analyze and interpret data to compare and contrast the planets in our solar system in terms of:  size relative to Earth,  surface and atmospheric features,  relative distance from the sun, and  ability to support life. </a:t>
            </a:r>
          </a:p>
          <a:p>
            <a:endParaRPr lang="en-US" dirty="0"/>
          </a:p>
          <a:p>
            <a:r>
              <a:rPr lang="en-US" dirty="0"/>
              <a:t>d. Develop and use a model to explain the interaction of gravity and inertia that governs the motion of objects in the solar system. </a:t>
            </a:r>
          </a:p>
          <a:p>
            <a:endParaRPr lang="en-US" dirty="0"/>
          </a:p>
          <a:p>
            <a:r>
              <a:rPr lang="en-US" dirty="0"/>
              <a:t>e. Ask questions to compare and contrast the characteristics, composition, and location of comets, asteroids, and meteoroids.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29673"/>
            <a:ext cx="6553200" cy="707886"/>
          </a:xfrm>
          <a:prstGeom prst="rect">
            <a:avLst/>
          </a:prstGeom>
          <a:noFill/>
        </p:spPr>
        <p:txBody>
          <a:bodyPr wrap="square" rtlCol="0">
            <a:spAutoFit/>
          </a:bodyPr>
          <a:lstStyle/>
          <a:p>
            <a:r>
              <a:rPr lang="en-US" sz="4000" dirty="0">
                <a:latin typeface="Arial Black" pitchFamily="34" charset="0"/>
              </a:rPr>
              <a:t>February 20-24</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3970318"/>
          </a:xfrm>
          <a:prstGeom prst="rect">
            <a:avLst/>
          </a:prstGeom>
        </p:spPr>
        <p:txBody>
          <a:bodyPr wrap="square">
            <a:spAutoFit/>
          </a:bodyPr>
          <a:lstStyle/>
          <a:p>
            <a:endParaRPr lang="en-US" u="sng" dirty="0"/>
          </a:p>
          <a:p>
            <a:endParaRPr lang="en-US" u="sng" dirty="0"/>
          </a:p>
          <a:p>
            <a:r>
              <a:rPr lang="en-US" u="sng" dirty="0"/>
              <a:t>S6E1. Obtain, evaluate, and communicate information about current scientific views of the universe and how those views evolved.</a:t>
            </a:r>
          </a:p>
          <a:p>
            <a:endParaRPr lang="en-US" u="sng" dirty="0"/>
          </a:p>
          <a:p>
            <a:endParaRPr lang="en-US" u="sng" dirty="0"/>
          </a:p>
          <a:p>
            <a:r>
              <a:rPr lang="en-US" dirty="0"/>
              <a:t> a. Ask questions to determine changes in models of Earth’s position in the solar s</a:t>
            </a:r>
          </a:p>
          <a:p>
            <a:r>
              <a:rPr lang="en-US" dirty="0"/>
              <a:t>c. Analyze and interpret data to compare and contrast the planets in our solar system in terms of:</a:t>
            </a:r>
          </a:p>
          <a:p>
            <a:endParaRPr lang="en-US" dirty="0"/>
          </a:p>
          <a:p>
            <a:r>
              <a:rPr lang="en-US" dirty="0"/>
              <a:t> - size relative to Earth,</a:t>
            </a:r>
          </a:p>
          <a:p>
            <a:r>
              <a:rPr lang="en-US" dirty="0"/>
              <a:t> - surface and atmospheric features,</a:t>
            </a:r>
          </a:p>
          <a:p>
            <a:r>
              <a:rPr lang="en-US" dirty="0"/>
              <a:t> - relative distance from the sun, and</a:t>
            </a:r>
          </a:p>
          <a:p>
            <a:r>
              <a:rPr lang="en-US" dirty="0"/>
              <a:t> -ability to support life. </a:t>
            </a:r>
          </a:p>
        </p:txBody>
      </p:sp>
    </p:spTree>
    <p:extLst>
      <p:ext uri="{BB962C8B-B14F-4D97-AF65-F5344CB8AC3E}">
        <p14:creationId xmlns:p14="http://schemas.microsoft.com/office/powerpoint/2010/main" val="63619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BDCE47-887F-4A94-A176-4E46D3A3C9F4}"/>
              </a:ext>
            </a:extLst>
          </p:cNvPr>
          <p:cNvGraphicFramePr>
            <a:graphicFrameLocks noGrp="1"/>
          </p:cNvGraphicFramePr>
          <p:nvPr>
            <p:extLst>
              <p:ext uri="{D42A27DB-BD31-4B8C-83A1-F6EECF244321}">
                <p14:modId xmlns:p14="http://schemas.microsoft.com/office/powerpoint/2010/main" val="498499312"/>
              </p:ext>
            </p:extLst>
          </p:nvPr>
        </p:nvGraphicFramePr>
        <p:xfrm>
          <a:off x="762000" y="838200"/>
          <a:ext cx="7842378" cy="4952247"/>
        </p:xfrm>
        <a:graphic>
          <a:graphicData uri="http://schemas.openxmlformats.org/drawingml/2006/table">
            <a:tbl>
              <a:tblPr>
                <a:tableStyleId>{5C22544A-7EE6-4342-B048-85BDC9FD1C3A}</a:tableStyleId>
              </a:tblPr>
              <a:tblGrid>
                <a:gridCol w="1307063">
                  <a:extLst>
                    <a:ext uri="{9D8B030D-6E8A-4147-A177-3AD203B41FA5}">
                      <a16:colId xmlns:a16="http://schemas.microsoft.com/office/drawing/2014/main" val="3885726594"/>
                    </a:ext>
                  </a:extLst>
                </a:gridCol>
                <a:gridCol w="1307063">
                  <a:extLst>
                    <a:ext uri="{9D8B030D-6E8A-4147-A177-3AD203B41FA5}">
                      <a16:colId xmlns:a16="http://schemas.microsoft.com/office/drawing/2014/main" val="588858305"/>
                    </a:ext>
                  </a:extLst>
                </a:gridCol>
                <a:gridCol w="1307063">
                  <a:extLst>
                    <a:ext uri="{9D8B030D-6E8A-4147-A177-3AD203B41FA5}">
                      <a16:colId xmlns:a16="http://schemas.microsoft.com/office/drawing/2014/main" val="2935321525"/>
                    </a:ext>
                  </a:extLst>
                </a:gridCol>
                <a:gridCol w="1307063">
                  <a:extLst>
                    <a:ext uri="{9D8B030D-6E8A-4147-A177-3AD203B41FA5}">
                      <a16:colId xmlns:a16="http://schemas.microsoft.com/office/drawing/2014/main" val="2174896104"/>
                    </a:ext>
                  </a:extLst>
                </a:gridCol>
                <a:gridCol w="1307063">
                  <a:extLst>
                    <a:ext uri="{9D8B030D-6E8A-4147-A177-3AD203B41FA5}">
                      <a16:colId xmlns:a16="http://schemas.microsoft.com/office/drawing/2014/main" val="3957578778"/>
                    </a:ext>
                  </a:extLst>
                </a:gridCol>
                <a:gridCol w="1307063">
                  <a:extLst>
                    <a:ext uri="{9D8B030D-6E8A-4147-A177-3AD203B41FA5}">
                      <a16:colId xmlns:a16="http://schemas.microsoft.com/office/drawing/2014/main" val="543514454"/>
                    </a:ext>
                  </a:extLst>
                </a:gridCol>
              </a:tblGrid>
              <a:tr h="277697">
                <a:tc>
                  <a:txBody>
                    <a:bodyPr/>
                    <a:lstStyle/>
                    <a:p>
                      <a:pPr marL="0" marR="0" algn="ctr">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Monday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Tuesday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Wednesday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Thursday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Friday</a:t>
                      </a:r>
                      <a:endParaRPr lang="en-US" sz="90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580287793"/>
                  </a:ext>
                </a:extLst>
              </a:tr>
              <a:tr h="550165">
                <a:tc>
                  <a:txBody>
                    <a:bodyPr/>
                    <a:lstStyle/>
                    <a:p>
                      <a:pPr marL="0" marR="0" algn="ctr">
                        <a:lnSpc>
                          <a:spcPct val="115000"/>
                        </a:lnSpc>
                        <a:spcBef>
                          <a:spcPts val="0"/>
                        </a:spcBef>
                        <a:spcAft>
                          <a:spcPts val="0"/>
                        </a:spcAft>
                      </a:pPr>
                      <a:r>
                        <a:rPr lang="en-US" sz="900">
                          <a:effectLst/>
                        </a:rPr>
                        <a:t>Focus Standard(s)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 No School</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No School</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817183125"/>
                  </a:ext>
                </a:extLst>
              </a:tr>
              <a:tr h="399852">
                <a:tc>
                  <a:txBody>
                    <a:bodyPr/>
                    <a:lstStyle/>
                    <a:p>
                      <a:pPr marL="0" marR="0" algn="ctr">
                        <a:lnSpc>
                          <a:spcPct val="115000"/>
                        </a:lnSpc>
                        <a:spcBef>
                          <a:spcPts val="0"/>
                        </a:spcBef>
                        <a:spcAft>
                          <a:spcPts val="0"/>
                        </a:spcAft>
                      </a:pPr>
                      <a:r>
                        <a:rPr lang="en-US" sz="900">
                          <a:effectLst/>
                        </a:rPr>
                        <a:t>Learning Target(s)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Power Up</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Work from home</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txBody>
                  <a:tcPr marL="54461" marR="54461" marT="54461" marB="54461"/>
                </a:tc>
                <a:extLst>
                  <a:ext uri="{0D108BD9-81ED-4DB2-BD59-A6C34878D82A}">
                    <a16:rowId xmlns:a16="http://schemas.microsoft.com/office/drawing/2014/main" val="1435076937"/>
                  </a:ext>
                </a:extLst>
              </a:tr>
              <a:tr h="263646">
                <a:tc>
                  <a:txBody>
                    <a:bodyPr/>
                    <a:lstStyle/>
                    <a:p>
                      <a:pPr marL="0" marR="0" algn="ctr">
                        <a:lnSpc>
                          <a:spcPct val="115000"/>
                        </a:lnSpc>
                        <a:spcBef>
                          <a:spcPts val="0"/>
                        </a:spcBef>
                        <a:spcAft>
                          <a:spcPts val="0"/>
                        </a:spcAft>
                      </a:pPr>
                      <a:r>
                        <a:rPr lang="en-US" sz="900">
                          <a:effectLst/>
                        </a:rPr>
                        <a:t>Opening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19</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520982054"/>
                  </a:ext>
                </a:extLst>
              </a:tr>
              <a:tr h="550165">
                <a:tc>
                  <a:txBody>
                    <a:bodyPr/>
                    <a:lstStyle/>
                    <a:p>
                      <a:pPr marL="0" marR="0" algn="ctr">
                        <a:lnSpc>
                          <a:spcPct val="115000"/>
                        </a:lnSpc>
                        <a:spcBef>
                          <a:spcPts val="0"/>
                        </a:spcBef>
                        <a:spcAft>
                          <a:spcPts val="0"/>
                        </a:spcAft>
                      </a:pPr>
                      <a:r>
                        <a:rPr lang="en-US" sz="900">
                          <a:effectLst/>
                        </a:rPr>
                        <a:t>Work Session</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Review </a:t>
                      </a:r>
                      <a:r>
                        <a:rPr lang="en-US" sz="900" dirty="0" err="1">
                          <a:effectLst/>
                          <a:latin typeface="Book Antiqua" panose="02040602050305030304" pitchFamily="18" charset="0"/>
                          <a:ea typeface="Arial" panose="020B0604020202020204" pitchFamily="34" charset="0"/>
                        </a:rPr>
                        <a:t>PowerUp</a:t>
                      </a:r>
                      <a:r>
                        <a:rPr lang="en-US" sz="900" dirty="0">
                          <a:effectLst/>
                          <a:latin typeface="Book Antiqua" panose="02040602050305030304" pitchFamily="18" charset="0"/>
                          <a:ea typeface="Arial" panose="020B0604020202020204" pitchFamily="34" charset="0"/>
                        </a:rPr>
                        <a:t> Assignment, Complete Missing Assignments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Test #2; Missing Assignments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Test #2; Missing Assignments</a:t>
                      </a:r>
                    </a:p>
                  </a:txBody>
                  <a:tcPr marL="54461" marR="54461" marT="54461" marB="54461"/>
                </a:tc>
                <a:extLst>
                  <a:ext uri="{0D108BD9-81ED-4DB2-BD59-A6C34878D82A}">
                    <a16:rowId xmlns:a16="http://schemas.microsoft.com/office/drawing/2014/main" val="352703316"/>
                  </a:ext>
                </a:extLst>
              </a:tr>
              <a:tr h="399852">
                <a:tc>
                  <a:txBody>
                    <a:bodyPr/>
                    <a:lstStyle/>
                    <a:p>
                      <a:pPr marL="0" marR="0" algn="ctr">
                        <a:lnSpc>
                          <a:spcPct val="115000"/>
                        </a:lnSpc>
                        <a:spcBef>
                          <a:spcPts val="0"/>
                        </a:spcBef>
                        <a:spcAft>
                          <a:spcPts val="0"/>
                        </a:spcAft>
                      </a:pPr>
                      <a:r>
                        <a:rPr lang="en-US" sz="900">
                          <a:effectLst/>
                        </a:rPr>
                        <a:t>Closing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ndParaRPr>
                    </a:p>
                    <a:p>
                      <a:pPr marL="0" marR="0">
                        <a:lnSpc>
                          <a:spcPct val="115000"/>
                        </a:lnSpc>
                        <a:spcBef>
                          <a:spcPts val="0"/>
                        </a:spcBef>
                        <a:spcAft>
                          <a:spcPts val="0"/>
                        </a:spcAft>
                      </a:pPr>
                      <a:r>
                        <a:rPr lang="en-US" sz="900" dirty="0">
                          <a:effectLst/>
                          <a:latin typeface="Book Antiqua" panose="02040602050305030304" pitchFamily="18" charset="0"/>
                        </a:rPr>
                        <a:t> </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TOD</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Think-Pair-Share</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Think-Pair-Share</a:t>
                      </a:r>
                    </a:p>
                  </a:txBody>
                  <a:tcPr marL="54461" marR="54461" marT="54461" marB="54461"/>
                </a:tc>
                <a:extLst>
                  <a:ext uri="{0D108BD9-81ED-4DB2-BD59-A6C34878D82A}">
                    <a16:rowId xmlns:a16="http://schemas.microsoft.com/office/drawing/2014/main" val="1033819957"/>
                  </a:ext>
                </a:extLst>
              </a:tr>
              <a:tr h="399852">
                <a:tc>
                  <a:txBody>
                    <a:bodyPr/>
                    <a:lstStyle/>
                    <a:p>
                      <a:pPr marL="0" marR="0" algn="ctr">
                        <a:lnSpc>
                          <a:spcPct val="115000"/>
                        </a:lnSpc>
                        <a:spcBef>
                          <a:spcPts val="0"/>
                        </a:spcBef>
                        <a:spcAft>
                          <a:spcPts val="0"/>
                        </a:spcAft>
                      </a:pPr>
                      <a:r>
                        <a:rPr lang="en-US" sz="900">
                          <a:effectLst/>
                        </a:rPr>
                        <a:t>Minor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rPr>
                        <a:t> </a:t>
                      </a:r>
                      <a:endParaRPr lang="en-US" sz="9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2981779359"/>
                  </a:ext>
                </a:extLst>
              </a:tr>
              <a:tr h="263646">
                <a:tc>
                  <a:txBody>
                    <a:bodyPr/>
                    <a:lstStyle/>
                    <a:p>
                      <a:pPr marL="0" marR="0" algn="ctr">
                        <a:lnSpc>
                          <a:spcPct val="115000"/>
                        </a:lnSpc>
                        <a:spcBef>
                          <a:spcPts val="0"/>
                        </a:spcBef>
                        <a:spcAft>
                          <a:spcPts val="0"/>
                        </a:spcAft>
                      </a:pPr>
                      <a:r>
                        <a:rPr lang="en-US" sz="900">
                          <a:effectLst/>
                        </a:rPr>
                        <a:t>Major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Test#2  Solar System</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Test #2</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474718195"/>
                  </a:ext>
                </a:extLst>
              </a:tr>
              <a:tr h="550165">
                <a:tc gridSpan="2">
                  <a:txBody>
                    <a:bodyPr/>
                    <a:lstStyle/>
                    <a:p>
                      <a:pPr marL="0" marR="0" algn="ctr">
                        <a:lnSpc>
                          <a:spcPct val="115000"/>
                        </a:lnSpc>
                        <a:spcBef>
                          <a:spcPts val="0"/>
                        </a:spcBef>
                        <a:spcAft>
                          <a:spcPts val="0"/>
                        </a:spcAft>
                      </a:pPr>
                      <a:r>
                        <a:rPr lang="en-US" sz="900">
                          <a:effectLst/>
                        </a:rPr>
                        <a:t>Current Relearning &amp; Reassessment Assignments (with due dates)</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err="1">
                          <a:effectLst/>
                        </a:rPr>
                        <a:t>PowerUP</a:t>
                      </a:r>
                      <a:r>
                        <a:rPr lang="en-US" sz="900" dirty="0">
                          <a:effectLst/>
                        </a:rPr>
                        <a:t> Worksheet due Fen 22 (Solar System size, distance</a:t>
                      </a:r>
                      <a:r>
                        <a:rPr lang="en-US" sz="900">
                          <a:effectLst/>
                        </a:rPr>
                        <a:t>, atmosphere)</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003532"/>
                  </a:ext>
                </a:extLst>
              </a:tr>
              <a:tr h="428989">
                <a:tc gridSpan="2">
                  <a:txBody>
                    <a:bodyPr/>
                    <a:lstStyle/>
                    <a:p>
                      <a:pPr marL="0" marR="0" algn="ctr">
                        <a:lnSpc>
                          <a:spcPct val="115000"/>
                        </a:lnSpc>
                        <a:spcBef>
                          <a:spcPts val="0"/>
                        </a:spcBef>
                        <a:spcAft>
                          <a:spcPts val="0"/>
                        </a:spcAft>
                      </a:pPr>
                      <a:r>
                        <a:rPr lang="en-US" sz="900">
                          <a:effectLst/>
                        </a:rPr>
                        <a:t>Vocabulary</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690723"/>
                  </a:ext>
                </a:extLst>
              </a:tr>
              <a:tr h="594333">
                <a:tc gridSpan="2">
                  <a:txBody>
                    <a:bodyPr/>
                    <a:lstStyle/>
                    <a:p>
                      <a:pPr marL="0" marR="0" algn="ctr">
                        <a:lnSpc>
                          <a:spcPct val="115000"/>
                        </a:lnSpc>
                        <a:spcBef>
                          <a:spcPts val="0"/>
                        </a:spcBef>
                        <a:spcAft>
                          <a:spcPts val="0"/>
                        </a:spcAft>
                      </a:pPr>
                      <a:r>
                        <a:rPr lang="en-US" sz="900">
                          <a:effectLst/>
                        </a:rPr>
                        <a:t>Upcoming Major Assignments</a:t>
                      </a:r>
                    </a:p>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Science Fair Projects</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654756"/>
                  </a:ext>
                </a:extLst>
              </a:tr>
            </a:tbl>
          </a:graphicData>
        </a:graphic>
      </p:graphicFrame>
    </p:spTree>
    <p:extLst>
      <p:ext uri="{BB962C8B-B14F-4D97-AF65-F5344CB8AC3E}">
        <p14:creationId xmlns:p14="http://schemas.microsoft.com/office/powerpoint/2010/main" val="195801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All Eight Planets in One Night - Sky &amp; Telescope - Sky &amp; Telescope">
            <a:extLst>
              <a:ext uri="{FF2B5EF4-FFF2-40B4-BE49-F238E27FC236}">
                <a16:creationId xmlns:a16="http://schemas.microsoft.com/office/drawing/2014/main" id="{E63CD4E4-CEBB-43F0-BEF1-1774CB348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0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lanets in Our Solar System in Order of Size - Universe Today">
            <a:extLst>
              <a:ext uri="{FF2B5EF4-FFF2-40B4-BE49-F238E27FC236}">
                <a16:creationId xmlns:a16="http://schemas.microsoft.com/office/drawing/2014/main" id="{890B6196-2E85-4636-8030-061E8AFD5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CF6C16-A53A-4FCB-B659-BA21A7414BCC}"/>
              </a:ext>
            </a:extLst>
          </p:cNvPr>
          <p:cNvSpPr txBox="1"/>
          <p:nvPr/>
        </p:nvSpPr>
        <p:spPr>
          <a:xfrm>
            <a:off x="3200400" y="304800"/>
            <a:ext cx="4876800" cy="707886"/>
          </a:xfrm>
          <a:prstGeom prst="rect">
            <a:avLst/>
          </a:prstGeom>
          <a:noFill/>
        </p:spPr>
        <p:txBody>
          <a:bodyPr wrap="square" rtlCol="0">
            <a:spAutoFit/>
          </a:bodyPr>
          <a:lstStyle/>
          <a:p>
            <a:r>
              <a:rPr lang="en-US" sz="4000" dirty="0"/>
              <a:t>Relative Size</a:t>
            </a:r>
          </a:p>
        </p:txBody>
      </p:sp>
    </p:spTree>
    <p:extLst>
      <p:ext uri="{BB962C8B-B14F-4D97-AF65-F5344CB8AC3E}">
        <p14:creationId xmlns:p14="http://schemas.microsoft.com/office/powerpoint/2010/main" val="42680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ar system | Definition, Planets, Diagram, Videos, &amp; Facts | Britannica">
            <a:extLst>
              <a:ext uri="{FF2B5EF4-FFF2-40B4-BE49-F238E27FC236}">
                <a16:creationId xmlns:a16="http://schemas.microsoft.com/office/drawing/2014/main" id="{D4D4050E-450B-491A-B8E7-BC72AE004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76400"/>
            <a:ext cx="7696200" cy="3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A4F862-5FE6-4EC1-A685-395C70E684BD}"/>
              </a:ext>
            </a:extLst>
          </p:cNvPr>
          <p:cNvSpPr txBox="1"/>
          <p:nvPr/>
        </p:nvSpPr>
        <p:spPr>
          <a:xfrm>
            <a:off x="2743200" y="609600"/>
            <a:ext cx="4876800" cy="707886"/>
          </a:xfrm>
          <a:prstGeom prst="rect">
            <a:avLst/>
          </a:prstGeom>
          <a:noFill/>
        </p:spPr>
        <p:txBody>
          <a:bodyPr wrap="square" rtlCol="0">
            <a:spAutoFit/>
          </a:bodyPr>
          <a:lstStyle/>
          <a:p>
            <a:r>
              <a:rPr lang="en-US" sz="4000" dirty="0"/>
              <a:t>Relative Distance</a:t>
            </a:r>
          </a:p>
        </p:txBody>
      </p:sp>
    </p:spTree>
    <p:extLst>
      <p:ext uri="{BB962C8B-B14F-4D97-AF65-F5344CB8AC3E}">
        <p14:creationId xmlns:p14="http://schemas.microsoft.com/office/powerpoint/2010/main" val="6809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oring the Solar System By the end of this session you will: have a  better understanding of the sizes of and relationship between units of  length have. - ppt download">
            <a:extLst>
              <a:ext uri="{FF2B5EF4-FFF2-40B4-BE49-F238E27FC236}">
                <a16:creationId xmlns:a16="http://schemas.microsoft.com/office/drawing/2014/main" id="{9FBBF834-7D3B-43C1-B333-69500D8F3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7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mospheres of the planets. @infinityscience2020 - YouTube">
            <a:extLst>
              <a:ext uri="{FF2B5EF4-FFF2-40B4-BE49-F238E27FC236}">
                <a16:creationId xmlns:a16="http://schemas.microsoft.com/office/drawing/2014/main" id="{830F54B2-D7F9-4298-9DD0-53D51D7AE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66" y="1219200"/>
            <a:ext cx="7145867"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14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DCF3A2-C48E-4D01-A744-94F9312F2C1D}">
  <ds:schemaRefs>
    <ds:schemaRef ds:uri="http://schemas.microsoft.com/office/2006/documentManagement/types"/>
    <ds:schemaRef ds:uri="http://schemas.microsoft.com/office/2006/metadata/properties"/>
    <ds:schemaRef ds:uri="http://purl.org/dc/elements/1.1/"/>
    <ds:schemaRef ds:uri="http://purl.org/dc/terms/"/>
    <ds:schemaRef ds:uri="e8ec4369-50f0-44d0-a25d-2c9496eb6d79"/>
    <ds:schemaRef ds:uri="http://www.w3.org/XML/1998/namespace"/>
    <ds:schemaRef ds:uri="http://schemas.openxmlformats.org/package/2006/metadata/core-properties"/>
    <ds:schemaRef ds:uri="http://purl.org/dc/dcmitype/"/>
    <ds:schemaRef ds:uri="http://schemas.microsoft.com/office/infopath/2007/PartnerControls"/>
    <ds:schemaRef ds:uri="16a2598a-fe9c-440d-8aa3-12b54edaf5bc"/>
  </ds:schemaRefs>
</ds:datastoreItem>
</file>

<file path=customXml/itemProps2.xml><?xml version="1.0" encoding="utf-8"?>
<ds:datastoreItem xmlns:ds="http://schemas.openxmlformats.org/officeDocument/2006/customXml" ds:itemID="{F6313B5F-2320-4460-B5DD-F3AC1FD2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45009B-5B35-47FE-B697-938B23342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3533</TotalTime>
  <Words>636</Words>
  <Application>Microsoft Office PowerPoint</Application>
  <PresentationFormat>On-screen Show (4:3)</PresentationFormat>
  <Paragraphs>117</Paragraphs>
  <Slides>19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Aharoni</vt:lpstr>
      <vt:lpstr>Arial</vt:lpstr>
      <vt:lpstr>Arial Black</vt:lpstr>
      <vt:lpstr>Book Antiqua</vt:lpstr>
      <vt:lpstr>Calibri</vt:lpstr>
      <vt:lpstr>Constantia</vt:lpstr>
      <vt:lpstr>Times New Roman</vt:lpstr>
      <vt:lpstr>US</vt:lpstr>
      <vt:lpstr>Wingdings 2</vt:lpstr>
      <vt:lpstr>YouTube Noto</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102</cp:revision>
  <cp:lastPrinted>2023-02-16T13:43:17Z</cp:lastPrinted>
  <dcterms:created xsi:type="dcterms:W3CDTF">2022-08-17T18:07:01Z</dcterms:created>
  <dcterms:modified xsi:type="dcterms:W3CDTF">2023-02-21T20:49:28Z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